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76" r:id="rId5"/>
    <p:sldId id="258" r:id="rId6"/>
    <p:sldId id="266" r:id="rId7"/>
    <p:sldId id="265" r:id="rId8"/>
    <p:sldId id="267" r:id="rId9"/>
    <p:sldId id="270" r:id="rId10"/>
    <p:sldId id="271" r:id="rId11"/>
    <p:sldId id="272" r:id="rId12"/>
    <p:sldId id="274" r:id="rId13"/>
    <p:sldId id="268" r:id="rId14"/>
    <p:sldId id="269" r:id="rId15"/>
    <p:sldId id="273" r:id="rId16"/>
    <p:sldId id="264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7B2AE1-E8C7-4B2C-911A-3B0A21EC7C26}">
          <p14:sldIdLst>
            <p14:sldId id="256"/>
            <p14:sldId id="257"/>
            <p14:sldId id="275"/>
            <p14:sldId id="276"/>
            <p14:sldId id="258"/>
            <p14:sldId id="266"/>
            <p14:sldId id="265"/>
            <p14:sldId id="267"/>
            <p14:sldId id="270"/>
            <p14:sldId id="271"/>
            <p14:sldId id="272"/>
            <p14:sldId id="274"/>
            <p14:sldId id="268"/>
            <p14:sldId id="269"/>
            <p14:sldId id="27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61FEA-FB66-4A1D-A7CC-2022DD579F7E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9D3FD-45FC-40A1-BD4A-A22FC93F3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65823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2621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«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Социализация учащихся с ОВЗ 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через 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реализацию программ дополнительного образования. Проект «3 </a:t>
            </a:r>
            <a:r>
              <a:rPr lang="en-US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D</a:t>
            </a: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» и социальное партнерство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6812" y="5517232"/>
            <a:ext cx="4568552" cy="792088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10 марта 2016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0506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Александра Анатольевна </a:t>
            </a:r>
            <a:r>
              <a:rPr lang="ru-RU" sz="2000" b="1" dirty="0" err="1" smtClean="0"/>
              <a:t>Трищенкова</a:t>
            </a:r>
            <a:endParaRPr lang="ru-RU" sz="2000" b="1" dirty="0" smtClean="0"/>
          </a:p>
          <a:p>
            <a:r>
              <a:rPr lang="ru-RU" sz="2000" b="1" dirty="0" smtClean="0"/>
              <a:t>Заместитель директора по воспитательной работе,</a:t>
            </a:r>
          </a:p>
          <a:p>
            <a:r>
              <a:rPr lang="ru-RU" sz="2000" b="1" dirty="0" smtClean="0"/>
              <a:t>Педагог-психолог</a:t>
            </a:r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8600" y="0"/>
            <a:ext cx="878497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Опыт работы ГБОУ СОШ № 619</a:t>
            </a:r>
            <a:b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Калининского района Санкт – Петербурга</a:t>
            </a:r>
            <a:b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.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Мероприятия, реализуемые в рамках проекта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(2014/2015)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10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19040"/>
              </p:ext>
            </p:extLst>
          </p:nvPr>
        </p:nvGraphicFramePr>
        <p:xfrm>
          <a:off x="611560" y="1844824"/>
          <a:ext cx="7992888" cy="4118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9017"/>
                <a:gridCol w="6563871"/>
              </a:tblGrid>
              <a:tr h="2798189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март-апрель</a:t>
                      </a:r>
                      <a:endParaRPr lang="ru-RU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1. В рамках проекта «Издательский дом» провести повторный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мастер-класс по журналистике для детей школы- интерната № 9</a:t>
                      </a:r>
                      <a:r>
                        <a:rPr lang="ru-RU" sz="1500" dirty="0">
                          <a:effectLst/>
                        </a:rPr>
                        <a:t> и учеников школы № 619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2. Уроки «Доброты»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211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ru-RU" sz="1400" b="1" dirty="0">
                          <a:effectLst/>
                        </a:rPr>
                        <a:t> май</a:t>
                      </a:r>
                      <a:endParaRPr lang="ru-RU" sz="12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Поздравление с Днем Победы Героя Великой Отечественной войны ветерана Бориса Акимовича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</a:rPr>
                        <a:t>Свиридова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Концерт для Совета ветеранов МО № 21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6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55417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6482"/>
            <a:ext cx="4452854" cy="343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515445" cy="245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208" y="3415308"/>
            <a:ext cx="4437437" cy="296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2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Users\User\Рабочий стол\DSC_0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b="2677"/>
          <a:stretch/>
        </p:blipFill>
        <p:spPr bwMode="auto">
          <a:xfrm>
            <a:off x="3995936" y="2886287"/>
            <a:ext cx="4680541" cy="353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User\Рабочий стол\DSC_01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21852"/>
          <a:stretch/>
        </p:blipFill>
        <p:spPr bwMode="auto">
          <a:xfrm>
            <a:off x="395537" y="260649"/>
            <a:ext cx="4464495" cy="276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599892" cy="23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9"/>
            <a:ext cx="3312389" cy="220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0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3352" y="170295"/>
            <a:ext cx="5197297" cy="642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6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28" y="945401"/>
            <a:ext cx="82809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2011/2012		25 человек</a:t>
            </a:r>
            <a:endParaRPr lang="ru-R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endParaRPr lang="ru-RU" sz="35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2012/2013		60 человек</a:t>
            </a:r>
            <a:endParaRPr lang="ru-R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endParaRPr lang="ru-R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2013/2014		более 100 человек</a:t>
            </a:r>
            <a:endParaRPr lang="ru-R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endParaRPr lang="ru-RU" sz="35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2014/2015		около 300 человек</a:t>
            </a:r>
          </a:p>
          <a:p>
            <a:endParaRPr lang="ru-R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2015/2016            около 600 человек</a:t>
            </a:r>
            <a:endParaRPr lang="ru-RU" sz="3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628" y="18864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4500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широкое вовлечение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учащихся в разнообразную проектную деятельность;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создание условий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для формирования активной социальной роли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учащихся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поддержка и стимулирование общественно-значимых инициатив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учащихся;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социализация учащихся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 ОВЗ, путем вовлечения их в общественно-значимую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деятельность;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формирование у учащихся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гражданского сознания, социальной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ответственности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активной жизненной позиции гражданина России нового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поколения.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8024297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www.school619.ru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e-mail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: school619@ mail.ru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(812)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290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94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БЛАГОДАРЮ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ЗА ВНИМАНИЕ!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600" y="836712"/>
            <a:ext cx="8784976" cy="5328592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Одна из задач современной школы-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 </a:t>
            </a:r>
            <a:r>
              <a:rPr lang="ru-RU" sz="2400" dirty="0" smtClean="0"/>
              <a:t> нивелирование </a:t>
            </a:r>
            <a:r>
              <a:rPr lang="ru-RU" sz="2400" dirty="0"/>
              <a:t>ограничений и неравенства возможностей детей о ОВЗ.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Значимые социально-психологические факторы, влияющие на эффективность социальной интеграции детей с ОВЗ в общеобразовательные школы: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толерантность </a:t>
            </a:r>
            <a:r>
              <a:rPr lang="ru-RU" sz="2400" dirty="0"/>
              <a:t>к инвалидам,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акцент </a:t>
            </a:r>
            <a:r>
              <a:rPr lang="ru-RU" sz="2400" dirty="0"/>
              <a:t>воспитательных систем на психологическое принятие таких детей всеми участниками образовательного процесса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-  желание </a:t>
            </a:r>
            <a:r>
              <a:rPr lang="ru-RU" sz="2400" dirty="0"/>
              <a:t>и </a:t>
            </a:r>
            <a:r>
              <a:rPr lang="ru-RU" sz="2400" u="sng" dirty="0"/>
              <a:t>умение</a:t>
            </a:r>
            <a:r>
              <a:rPr lang="ru-RU" sz="2400" dirty="0"/>
              <a:t> оказать детям-инвалидам помощь в их самореализации.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600" y="332656"/>
            <a:ext cx="8784976" cy="6525344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Из опыта работы школы № 619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2000" dirty="0"/>
              <a:t>Существенную роль в успешной социализации детей с ОВЗ в </a:t>
            </a:r>
            <a:r>
              <a:rPr lang="ru-RU" sz="2000" dirty="0" smtClean="0"/>
              <a:t> школе № 619  </a:t>
            </a:r>
            <a:r>
              <a:rPr lang="ru-RU" sz="2000" dirty="0"/>
              <a:t>играет организация в учреждении </a:t>
            </a:r>
            <a:r>
              <a:rPr lang="ru-RU" sz="2000" b="1" dirty="0"/>
              <a:t>дополнительного образования детей. </a:t>
            </a:r>
            <a:r>
              <a:rPr lang="ru-RU" sz="2000" dirty="0"/>
              <a:t>Способностям и талантам ребенка, имеющего проблемы со здоровьем, </a:t>
            </a:r>
            <a:r>
              <a:rPr lang="ru-RU" sz="2000" dirty="0" smtClean="0"/>
              <a:t> </a:t>
            </a:r>
            <a:r>
              <a:rPr lang="ru-RU" sz="2000" dirty="0"/>
              <a:t>жизненно необходимо быть замеченными, принятыми и поддержанными обществом.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Система </a:t>
            </a:r>
            <a:r>
              <a:rPr lang="ru-RU" sz="2000" dirty="0"/>
              <a:t>дополнительного образования в школе имеет все возможности предоставить условия для </a:t>
            </a:r>
            <a:r>
              <a:rPr lang="ru-RU" sz="2000" b="1" dirty="0"/>
              <a:t>самореализации ребенка-инвалида  </a:t>
            </a:r>
            <a:r>
              <a:rPr lang="ru-RU" sz="2000" dirty="0"/>
              <a:t>в музыкальном, изобразительном, прикладном творчестве, искусстве работы со словом, искусстве создания фото и видео творений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Широкий спектр дополнительного образования усиливает </a:t>
            </a:r>
            <a:r>
              <a:rPr lang="ru-RU" sz="2000" b="1" dirty="0"/>
              <a:t>эффект интеграции, раскрепощает детей</a:t>
            </a:r>
            <a:r>
              <a:rPr lang="ru-RU" sz="2000" dirty="0"/>
              <a:t>, имеющих ограничения в здоровье и их не имеющих,  в созидательном </a:t>
            </a:r>
            <a:r>
              <a:rPr lang="ru-RU" sz="2000" dirty="0" smtClean="0"/>
              <a:t>общении.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</a:t>
            </a:r>
            <a:r>
              <a:rPr lang="ru-RU" sz="2000" dirty="0" smtClean="0"/>
              <a:t>олшебная </a:t>
            </a:r>
            <a:r>
              <a:rPr lang="ru-RU" sz="2000" b="1" dirty="0"/>
              <a:t>сила творчества </a:t>
            </a:r>
            <a:r>
              <a:rPr lang="ru-RU" sz="2000" dirty="0"/>
              <a:t>способна вдохновлять, дарить крылья, а сотрудничество в творчестве приносит в жизнь </a:t>
            </a:r>
            <a:r>
              <a:rPr lang="ru-RU" sz="2000" dirty="0" smtClean="0"/>
              <a:t>человека с любым статусом здоровья самые </a:t>
            </a:r>
            <a:r>
              <a:rPr lang="ru-RU" sz="2000" dirty="0"/>
              <a:t>яркие моменты </a:t>
            </a:r>
            <a:r>
              <a:rPr lang="ru-RU" sz="2000" dirty="0" smtClean="0"/>
              <a:t>счастья 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 </a:t>
            </a:r>
            <a:r>
              <a:rPr lang="ru-RU" sz="2400" dirty="0" smtClean="0"/>
              <a:t>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0" y="-171400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201" y="188640"/>
            <a:ext cx="8363839" cy="5904656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Из опыта работы школы № 619: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2800" dirty="0" smtClean="0"/>
              <a:t>на наш взгляд, </a:t>
            </a:r>
            <a:r>
              <a:rPr lang="ru-RU" sz="2800" b="1" dirty="0" smtClean="0"/>
              <a:t>систему </a:t>
            </a:r>
            <a:r>
              <a:rPr lang="ru-RU" sz="2800" b="1" dirty="0"/>
              <a:t>воспитания и дополнительного образования детей </a:t>
            </a:r>
            <a:r>
              <a:rPr lang="ru-RU" sz="2800" dirty="0"/>
              <a:t>необходимо рассматривать не только в образовательном аспекте, но и как </a:t>
            </a:r>
            <a:r>
              <a:rPr lang="ru-RU" sz="2800" b="1" dirty="0"/>
              <a:t>комплекс универсальных психологических и социально-психологических механизмов</a:t>
            </a:r>
            <a:r>
              <a:rPr lang="ru-RU" sz="2800" dirty="0"/>
              <a:t>, открывающих широкий спектр возможностей для успешной социализации детей с ОВЗ.  </a:t>
            </a:r>
            <a:br>
              <a:rPr lang="ru-RU" sz="2800" dirty="0"/>
            </a:b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Проекты школы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социально-педагогической направленности: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420888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ОДАРЕННЫЕ ДЕТИ </a:t>
            </a:r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Многогранная Россия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</a:t>
            </a:r>
            <a:r>
              <a:rPr lang="ru-RU" sz="25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3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 (</a:t>
            </a: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Движение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Добрые Дела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 НАЧАЛЕ БЫЛО СЛОВО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КЛУБ ИНТЕРЕСНЫХ ЛЮДЕЙ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Лидер-сити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(ученическое самоуправление)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КРАСИВАЯ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26682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496944" cy="4392488"/>
          </a:xfrm>
        </p:spPr>
        <p:txBody>
          <a:bodyPr>
            <a:noAutofit/>
          </a:bodyPr>
          <a:lstStyle/>
          <a:p>
            <a:pPr algn="l"/>
            <a:r>
              <a:rPr lang="ru-RU" sz="4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ЦЕЛЬ</a:t>
            </a:r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воспитание у школьников гражданственности и патриотизма, толерантности, подготовка учащихся-волонтеров, поддержка детской инициативы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</a:b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Проект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«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(Движение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Добрые Дела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251520" y="476672"/>
            <a:ext cx="8568952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ЗАДАЧИ</a:t>
            </a:r>
          </a:p>
          <a:p>
            <a:pPr algn="l"/>
            <a:endParaRPr lang="ru-RU" sz="40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сделать социально-значимую деятельность детей систематической;</a:t>
            </a:r>
          </a:p>
          <a:p>
            <a:pPr algn="l"/>
            <a:endParaRPr lang="ru-RU" sz="35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расширение сети подшефных социальных учреждений;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35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формирование имиджа выпускника школы как социально ответственного гражданина</a:t>
            </a:r>
            <a:endParaRPr lang="ru-RU" sz="3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Мероприятия, реализуемые в рамках проекта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(2014/2015)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62473"/>
              </p:ext>
            </p:extLst>
          </p:nvPr>
        </p:nvGraphicFramePr>
        <p:xfrm>
          <a:off x="179512" y="1523999"/>
          <a:ext cx="8784976" cy="520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0631"/>
                <a:gridCol w="7214345"/>
              </a:tblGrid>
              <a:tr h="226793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Месяц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Мероприятия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324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Сентябрь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1.  03.09. проведение акции в честь дня солидарности борьбы с терроризмом (школьное радио+ школьное телевидение)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2. Ознакомительная беседа с пятиклассниками, рассказывающая о том, кто такие «волонтеры», привлечение в актив движения новых ребят.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3. Проведение акции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«Подари дереву жизнь»</a:t>
                      </a:r>
                      <a:r>
                        <a:rPr lang="ru-RU" sz="1500" dirty="0">
                          <a:effectLst/>
                        </a:rPr>
                        <a:t> (Сбор макулатуры учениками и педагогами школы № 619)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4. Проведение акции 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«Спаси планету»</a:t>
                      </a:r>
                      <a:r>
                        <a:rPr lang="ru-RU" sz="1500" dirty="0">
                          <a:effectLst/>
                        </a:rPr>
                        <a:t> (Сбор использованных батареек с целью правильной их утилизации)</a:t>
                      </a:r>
                      <a:endParaRPr lang="ru-RU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244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Октябрь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1.</a:t>
                      </a: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</a:rPr>
                        <a:t>Выезд актива школы-интерната № 9</a:t>
                      </a:r>
                      <a:r>
                        <a:rPr lang="ru-RU" sz="1500" dirty="0">
                          <a:effectLst/>
                        </a:rPr>
                        <a:t> на базу ГБОУ СОШ №619 в рамках участия в проекте «Клуб интересных людей», «Интеллектуальное сообщество».</a:t>
                      </a:r>
                    </a:p>
                    <a:p>
                      <a:pPr algn="l">
                        <a:spcAft>
                          <a:spcPts val="1300"/>
                        </a:spcAft>
                      </a:pPr>
                      <a:r>
                        <a:rPr lang="ru-RU" sz="1500" dirty="0">
                          <a:effectLst/>
                        </a:rPr>
                        <a:t>2. Поиск и налаживание контактов с детскими домами и домами престарелых, центрами социального обслуживания пожилых граждан Калининского района, фондами, помогающими выжить детям, занимающимся бродяжничеством.</a:t>
                      </a:r>
                    </a:p>
                    <a:p>
                      <a:pPr algn="l">
                        <a:spcAft>
                          <a:spcPts val="1300"/>
                        </a:spcAft>
                      </a:pPr>
                      <a:r>
                        <a:rPr lang="ru-RU" sz="1500" dirty="0">
                          <a:effectLst/>
                        </a:rPr>
                        <a:t>3. Уроки «Доброты»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9034" marR="590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10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ser\Рабочий стол\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3" y="-27384"/>
            <a:ext cx="91658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Мероприятия, реализуемые в рамках проекта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(2014/2015)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1013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61029"/>
              </p:ext>
            </p:extLst>
          </p:nvPr>
        </p:nvGraphicFramePr>
        <p:xfrm>
          <a:off x="251520" y="1628799"/>
          <a:ext cx="8640960" cy="4966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882"/>
                <a:gridCol w="7096078"/>
              </a:tblGrid>
              <a:tr h="961235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Ноябрь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1. Выезд с активом движения на базу школы-интерната № 9 для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проведения совместного мастер-класса по журналистике в рамках проекта «Издательский дом»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l">
                        <a:spcAft>
                          <a:spcPts val="1300"/>
                        </a:spcAft>
                      </a:pPr>
                      <a:r>
                        <a:rPr lang="ru-RU" sz="1400" dirty="0">
                          <a:effectLst/>
                        </a:rPr>
                        <a:t>2. Уроки «Доброты»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054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ru-RU" sz="1400" b="1" dirty="0">
                          <a:effectLst/>
                        </a:rPr>
                        <a:t>Дек</a:t>
                      </a:r>
                      <a:r>
                        <a:rPr lang="en-US" sz="1400" b="1" dirty="0" err="1">
                          <a:effectLst/>
                        </a:rPr>
                        <a:t>абрь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Новогодняя елка для воспитанников детского дома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Сбор Подарков для детей в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Вырицкий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 детский дом (акция «Стань Дедом Морозом»)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3. Участие в акции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«Посылка Солдату – Земляку»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4. Уроки «Доброты»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23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ru-RU" sz="1400" b="1" dirty="0">
                          <a:effectLst/>
                        </a:rPr>
                        <a:t>27 января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Поздравление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с памятной датой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«71 год </a:t>
                      </a:r>
                      <a:r>
                        <a:rPr lang="ru-RU" sz="1400" b="0" dirty="0">
                          <a:effectLst/>
                        </a:rPr>
                        <a:t>со дня полного освобождения Ленинграда от фашистской блокады»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Пожедаевой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 Людмилы Васильевны,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ребенка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Блокады.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97">
                <a:tc>
                  <a:txBody>
                    <a:bodyPr/>
                    <a:lstStyle/>
                    <a:p>
                      <a:pPr algn="ctr">
                        <a:spcAft>
                          <a:spcPts val="1600"/>
                        </a:spcAft>
                      </a:pPr>
                      <a:r>
                        <a:rPr lang="ru-RU" sz="1400" b="1" dirty="0">
                          <a:effectLst/>
                        </a:rPr>
                        <a:t>февраль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Совместный концерт с воспитанниками интерната №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ru-RU" sz="1400" dirty="0">
                          <a:effectLst/>
                        </a:rPr>
                        <a:t> на общешкольное мероприятие в </a:t>
                      </a:r>
                      <a:r>
                        <a:rPr lang="ru-RU" sz="1400" dirty="0" smtClean="0">
                          <a:effectLst/>
                        </a:rPr>
                        <a:t>рамках </a:t>
                      </a:r>
                      <a:r>
                        <a:rPr lang="ru-RU" sz="1400" dirty="0">
                          <a:effectLst/>
                        </a:rPr>
                        <a:t>проекта Родительский клуб «ДИВО»</a:t>
                      </a:r>
                    </a:p>
                    <a:p>
                      <a:pPr algn="l">
                        <a:spcAft>
                          <a:spcPts val="1600"/>
                        </a:spcAft>
                      </a:pPr>
                      <a:r>
                        <a:rPr lang="ru-RU" sz="1400" dirty="0">
                          <a:effectLst/>
                        </a:rPr>
                        <a:t>2. Уроки «Доброты»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9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543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«Социализация учащихся с ОВЗ  через реализацию программ дополнительного образования. Проект «3 D» и социальное партнерство»</vt:lpstr>
      <vt:lpstr>Одна из задач современной школы-     нивелирование ограничений и неравенства возможностей детей о ОВЗ.  Значимые социально-психологические факторы, влияющие на эффективность социальной интеграции детей с ОВЗ в общеобразовательные школы:   - толерантность к инвалидам,  - акцент воспитательных систем на психологическое принятие таких детей всеми участниками образовательного процесса, -  желание и умение оказать детям-инвалидам помощь в их самореализации. </vt:lpstr>
      <vt:lpstr>Из опыта работы школы № 619 Существенную роль в успешной социализации детей с ОВЗ в  школе № 619  играет организация в учреждении дополнительного образования детей. Способностям и талантам ребенка, имеющего проблемы со здоровьем,  жизненно необходимо быть замеченными, принятыми и поддержанными обществом.   Система дополнительного образования в школе имеет все возможности предоставить условия для самореализации ребенка-инвалида  в музыкальном, изобразительном, прикладном творчестве, искусстве работы со словом, искусстве создания фото и видео творений.  Широкий спектр дополнительного образования усиливает эффект интеграции, раскрепощает детей, имеющих ограничения в здоровье и их не имеющих,  в созидательном общении.  Волшебная сила творчества способна вдохновлять, дарить крылья, а сотрудничество в творчестве приносит в жизнь человека с любым статусом здоровья самые яркие моменты счастья .    </vt:lpstr>
      <vt:lpstr>Из опыта работы школы № 619:  на наш взгляд, систему воспитания и дополнительного образования детей необходимо рассматривать не только в образовательном аспекте, но и как комплекс универсальных психологических и социально-психологических механизмов, открывающих широкий спектр возможностей для успешной социализации детей с ОВЗ.   </vt:lpstr>
      <vt:lpstr>Презентация PowerPoint</vt:lpstr>
      <vt:lpstr>ЦЕЛЬ: воспитание у школьников гражданственности и патриотизма, толерантности, подготовка учащихся-волонтеров, поддержка детской инициативы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www.school619.ru e-mail: school619@ mail.ru (812) 290 00 94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Межрегиональная конференция: «Защита прав и интересов ребенка в деятельности социального педагога»</dc:title>
  <cp:lastModifiedBy>Пользователь</cp:lastModifiedBy>
  <cp:revision>74</cp:revision>
  <cp:lastPrinted>2015-02-18T11:44:36Z</cp:lastPrinted>
  <dcterms:modified xsi:type="dcterms:W3CDTF">2016-03-10T06:26:25Z</dcterms:modified>
</cp:coreProperties>
</file>